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8" r:id="rId8"/>
    <p:sldId id="272" r:id="rId9"/>
    <p:sldId id="263" r:id="rId10"/>
    <p:sldId id="264" r:id="rId11"/>
    <p:sldId id="271" r:id="rId12"/>
    <p:sldId id="269" r:id="rId13"/>
    <p:sldId id="265" r:id="rId14"/>
    <p:sldId id="270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EBF"/>
    <a:srgbClr val="62BCCD"/>
    <a:srgbClr val="5DAFBE"/>
    <a:srgbClr val="DD9B18"/>
    <a:srgbClr val="85D650"/>
    <a:srgbClr val="9DD963"/>
    <a:srgbClr val="B2E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970" autoAdjust="0"/>
  </p:normalViewPr>
  <p:slideViewPr>
    <p:cSldViewPr snapToGrid="0" snapToObjects="1">
      <p:cViewPr varScale="1">
        <p:scale>
          <a:sx n="79" d="100"/>
          <a:sy n="79" d="100"/>
        </p:scale>
        <p:origin x="162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9D14-27A5-BA4D-95CC-E83B969B00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127-3B37-504E-B5B2-12B75536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3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9D14-27A5-BA4D-95CC-E83B969B00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127-3B37-504E-B5B2-12B75536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9D14-27A5-BA4D-95CC-E83B969B00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127-3B37-504E-B5B2-12B75536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6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9D14-27A5-BA4D-95CC-E83B969B00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127-3B37-504E-B5B2-12B75536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7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9D14-27A5-BA4D-95CC-E83B969B00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127-3B37-504E-B5B2-12B75536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9D14-27A5-BA4D-95CC-E83B969B00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127-3B37-504E-B5B2-12B75536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7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9D14-27A5-BA4D-95CC-E83B969B00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127-3B37-504E-B5B2-12B75536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3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9D14-27A5-BA4D-95CC-E83B969B00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127-3B37-504E-B5B2-12B75536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9D14-27A5-BA4D-95CC-E83B969B00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127-3B37-504E-B5B2-12B75536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7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9D14-27A5-BA4D-95CC-E83B969B00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127-3B37-504E-B5B2-12B75536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9D14-27A5-BA4D-95CC-E83B969B00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E127-3B37-504E-B5B2-12B75536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4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59D14-27A5-BA4D-95CC-E83B969B00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1E127-3B37-504E-B5B2-12B75536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6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adel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7" t="39024" r="36416" b="38699"/>
          <a:stretch/>
        </p:blipFill>
        <p:spPr>
          <a:xfrm>
            <a:off x="381000" y="5537199"/>
            <a:ext cx="1562100" cy="99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62050" y="731837"/>
            <a:ext cx="669290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Adela II 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Antropología de la Antropología</a:t>
            </a:r>
            <a:endParaRPr lang="en-US" sz="2800" baseline="300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  <a:p>
            <a:pPr algn="ctr"/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075FA-62F8-4262-80B7-40208C983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15279"/>
            <a:ext cx="8229600" cy="3341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Coordinadores:</a:t>
            </a:r>
          </a:p>
          <a:p>
            <a:pPr marL="457200" lvl="1" indent="0" algn="ctr">
              <a:buNone/>
            </a:pPr>
            <a:r>
              <a:rPr lang="es-MX" sz="2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Dr. Gustavo Lins Ribeiro (UAM-L)</a:t>
            </a:r>
          </a:p>
          <a:p>
            <a:pPr marL="457200" lvl="1" indent="0" algn="ctr">
              <a:buNone/>
            </a:pPr>
            <a:r>
              <a:rPr lang="es-MX" sz="2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Dra. Anne W. Johnson (UIA)</a:t>
            </a:r>
          </a:p>
          <a:p>
            <a:pPr marL="457200" lvl="1" indent="0" algn="ctr">
              <a:buNone/>
            </a:pPr>
            <a:r>
              <a:rPr lang="es-MX" sz="2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Dr. Nicolás Olivos Santoyo (UACM)</a:t>
            </a:r>
          </a:p>
          <a:p>
            <a:pPr marL="0" indent="0" algn="ctr">
              <a:buNone/>
            </a:pPr>
            <a:endParaRPr lang="es-MX" sz="2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  <a:p>
            <a:pPr marL="0" indent="0" algn="ctr">
              <a:buNone/>
            </a:pPr>
            <a:r>
              <a:rPr lang="es-MX" sz="24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Asistentes:</a:t>
            </a:r>
          </a:p>
          <a:p>
            <a:pPr marL="457200" lvl="1" indent="0" algn="ctr">
              <a:buNone/>
            </a:pPr>
            <a:r>
              <a:rPr lang="es-MX" sz="2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Mtra. Celia González Álvarez (UIA)</a:t>
            </a:r>
          </a:p>
          <a:p>
            <a:pPr marL="457200" lvl="1" indent="0" algn="ctr">
              <a:buNone/>
            </a:pPr>
            <a:r>
              <a:rPr lang="es-MX" sz="20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Gerardo Cruz Sánchez (UACM)</a:t>
            </a:r>
          </a:p>
        </p:txBody>
      </p:sp>
    </p:spTree>
    <p:extLst>
      <p:ext uri="{BB962C8B-B14F-4D97-AF65-F5344CB8AC3E}">
        <p14:creationId xmlns:p14="http://schemas.microsoft.com/office/powerpoint/2010/main" val="3934512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59104" y="1446967"/>
            <a:ext cx="3287532" cy="338554"/>
          </a:xfrm>
          <a:prstGeom prst="rect">
            <a:avLst/>
          </a:prstGeom>
          <a:solidFill>
            <a:srgbClr val="9DD9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59104" y="1428437"/>
            <a:ext cx="3459143" cy="6258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Conferencias</a:t>
            </a:r>
            <a:r>
              <a:rPr lang="en-US" sz="1600" b="1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magistrales</a:t>
            </a:r>
            <a:endParaRPr lang="en-US" sz="16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8400" y="482600"/>
            <a:ext cx="6692900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Adela II 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Antropología de la Antropología</a:t>
            </a:r>
            <a:endParaRPr lang="en-US" sz="2800" baseline="300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3" name="Picture 2" descr="CARTEL CLAUDIO 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5" y="2054249"/>
            <a:ext cx="2958043" cy="4177150"/>
          </a:xfrm>
          <a:prstGeom prst="rect">
            <a:avLst/>
          </a:prstGeom>
        </p:spPr>
      </p:pic>
      <p:pic>
        <p:nvPicPr>
          <p:cNvPr id="5" name="Picture 4" descr="CARTEL Bolfy 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09" y="2054249"/>
            <a:ext cx="2959105" cy="417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9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59103" y="1446967"/>
            <a:ext cx="3276091" cy="338554"/>
          </a:xfrm>
          <a:prstGeom prst="rect">
            <a:avLst/>
          </a:prstGeom>
          <a:solidFill>
            <a:srgbClr val="9DD9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59104" y="1428437"/>
            <a:ext cx="3459143" cy="6258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Conferencias</a:t>
            </a:r>
            <a:r>
              <a:rPr lang="en-US" sz="1600" b="1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magistrales</a:t>
            </a:r>
            <a:endParaRPr lang="en-US" sz="16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8400" y="482600"/>
            <a:ext cx="6692900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Adela II 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Antropología de la Antropología</a:t>
            </a:r>
            <a:endParaRPr lang="en-US" sz="2800" baseline="300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BE3EC-91FD-4756-9141-854F89FF4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343" y="2195179"/>
            <a:ext cx="7400705" cy="29079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MX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s-MX" sz="2000" i="1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Numeralia del Canal de YouTube Adela2 RedMifa</a:t>
            </a:r>
          </a:p>
          <a:p>
            <a:pPr marL="0" indent="0">
              <a:buNone/>
            </a:pPr>
            <a:endParaRPr lang="es-MX" sz="1100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MX" sz="2000" dirty="0">
                <a:solidFill>
                  <a:schemeClr val="bg1"/>
                </a:solidFill>
                <a:latin typeface="Arial"/>
                <a:cs typeface="Arial"/>
              </a:rPr>
              <a:t>Conferencia Bolfy Cottom: 187 vistas</a:t>
            </a:r>
          </a:p>
          <a:p>
            <a:r>
              <a:rPr lang="es-MX" sz="2000" dirty="0">
                <a:solidFill>
                  <a:schemeClr val="bg1"/>
                </a:solidFill>
                <a:latin typeface="Arial"/>
                <a:cs typeface="Arial"/>
              </a:rPr>
              <a:t>Conferencia Claudio </a:t>
            </a:r>
            <a:r>
              <a:rPr lang="es-MX" sz="2000" dirty="0" err="1">
                <a:solidFill>
                  <a:schemeClr val="bg1"/>
                </a:solidFill>
                <a:latin typeface="Arial"/>
                <a:cs typeface="Arial"/>
              </a:rPr>
              <a:t>Lomnitz</a:t>
            </a:r>
            <a:r>
              <a:rPr lang="es-MX" sz="2000" dirty="0">
                <a:solidFill>
                  <a:schemeClr val="bg1"/>
                </a:solidFill>
                <a:latin typeface="Arial"/>
                <a:cs typeface="Arial"/>
              </a:rPr>
              <a:t>: 471 vistas</a:t>
            </a:r>
          </a:p>
          <a:p>
            <a:r>
              <a:rPr lang="es-MX" sz="2000" dirty="0">
                <a:solidFill>
                  <a:schemeClr val="bg1"/>
                </a:solidFill>
                <a:latin typeface="Arial"/>
                <a:cs typeface="Arial"/>
              </a:rPr>
              <a:t>Conferencia Luis Reygadas: 1,200 vistas</a:t>
            </a:r>
          </a:p>
          <a:p>
            <a:r>
              <a:rPr lang="es-MX" sz="2000" dirty="0">
                <a:solidFill>
                  <a:schemeClr val="bg1"/>
                </a:solidFill>
                <a:latin typeface="Arial"/>
                <a:cs typeface="Arial"/>
              </a:rPr>
              <a:t>Conferencia Carlos García Mora: 643 vistas</a:t>
            </a:r>
          </a:p>
          <a:p>
            <a:r>
              <a:rPr lang="es-MX" sz="2000" dirty="0">
                <a:solidFill>
                  <a:schemeClr val="bg1"/>
                </a:solidFill>
                <a:latin typeface="Arial"/>
                <a:cs typeface="Arial"/>
              </a:rPr>
              <a:t>Conferencia </a:t>
            </a:r>
            <a:r>
              <a:rPr lang="es-MX" sz="2000" dirty="0" err="1">
                <a:solidFill>
                  <a:schemeClr val="bg1"/>
                </a:solidFill>
                <a:latin typeface="Arial"/>
                <a:cs typeface="Arial"/>
              </a:rPr>
              <a:t>Silvie</a:t>
            </a:r>
            <a:r>
              <a:rPr lang="es-MX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MX" sz="2000" dirty="0" err="1">
                <a:solidFill>
                  <a:schemeClr val="bg1"/>
                </a:solidFill>
                <a:latin typeface="Arial"/>
                <a:cs typeface="Arial"/>
              </a:rPr>
              <a:t>Didou</a:t>
            </a:r>
            <a:r>
              <a:rPr lang="es-MX" sz="2000" dirty="0">
                <a:solidFill>
                  <a:schemeClr val="bg1"/>
                </a:solidFill>
                <a:latin typeface="Arial"/>
                <a:cs typeface="Arial"/>
              </a:rPr>
              <a:t>: 306 vistas</a:t>
            </a:r>
          </a:p>
          <a:p>
            <a:pPr marL="0" indent="0">
              <a:buNone/>
            </a:pPr>
            <a:r>
              <a:rPr lang="es-MX" sz="23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</a:p>
          <a:p>
            <a:pPr marL="0" indent="0">
              <a:buNone/>
            </a:pPr>
            <a:endParaRPr lang="es-MX" sz="2300" dirty="0">
              <a:solidFill>
                <a:schemeClr val="bg1"/>
              </a:solidFill>
            </a:endParaRPr>
          </a:p>
        </p:txBody>
      </p:sp>
      <p:pic>
        <p:nvPicPr>
          <p:cNvPr id="8" name="Picture 7" descr="logo adel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7" t="39024" r="36416" b="38699"/>
          <a:stretch/>
        </p:blipFill>
        <p:spPr>
          <a:xfrm>
            <a:off x="381000" y="5537199"/>
            <a:ext cx="1562100" cy="99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398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795849" y="1616244"/>
            <a:ext cx="3749053" cy="338554"/>
          </a:xfrm>
          <a:prstGeom prst="rect">
            <a:avLst/>
          </a:prstGeom>
          <a:solidFill>
            <a:srgbClr val="DD9B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 adel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7" t="39024" r="36416" b="38699"/>
          <a:stretch/>
        </p:blipFill>
        <p:spPr>
          <a:xfrm>
            <a:off x="381000" y="5537199"/>
            <a:ext cx="1562100" cy="99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68400" y="482600"/>
            <a:ext cx="669290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Adela II 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Antropología de la Antropología</a:t>
            </a:r>
            <a:endParaRPr lang="en-US" sz="2800" baseline="300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  <a:p>
            <a:pPr algn="ctr"/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795849" y="1585236"/>
            <a:ext cx="4431556" cy="6258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Participación</a:t>
            </a:r>
            <a:r>
              <a:rPr lang="en-US" sz="1600" b="1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 en </a:t>
            </a:r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conferencias</a:t>
            </a:r>
            <a:endParaRPr lang="en-US" sz="16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0280" y="2150083"/>
            <a:ext cx="7792720" cy="3444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ALA</a:t>
            </a:r>
          </a:p>
          <a:p>
            <a:pPr lvl="1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Uruguay,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noviembre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2020</a:t>
            </a:r>
          </a:p>
          <a:p>
            <a:pPr lvl="1"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Simposio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“La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antropología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mexicana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en Americana Latina: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aportes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e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intercambios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  <a:p>
            <a:pPr lvl="1"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Participaron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lvl="3" indent="-457200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Gustavo Lins Ribeiro y Anne W. Johnson,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coords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 lvl="3" indent="-457200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Erick Aguirre (ENAH), “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Oscuro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hermando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gemelo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: La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relación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de Manuel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Gamio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y Agustín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Agüeros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en los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inicios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de una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vocación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arqueológica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  <a:p>
            <a:pPr lvl="3" indent="-457200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Yamile Lira López y José Francisco Kuri Camacho (UV), “La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antropología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en Veracruz: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investigación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y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docencia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para la gestion del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patrimonio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cultural”</a:t>
            </a:r>
          </a:p>
          <a:p>
            <a:pPr lvl="3" indent="-457200"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/>
                <a:cs typeface="Arial"/>
              </a:rPr>
              <a:t>Y dos ponentes </a:t>
            </a:r>
            <a:r>
              <a:rPr lang="en-US" sz="1400" i="1" dirty="0" err="1">
                <a:solidFill>
                  <a:schemeClr val="bg1"/>
                </a:solidFill>
                <a:latin typeface="Arial"/>
                <a:cs typeface="Arial"/>
              </a:rPr>
              <a:t>internacionales</a:t>
            </a:r>
            <a:endParaRPr lang="en-US" sz="14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39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795849" y="1375962"/>
            <a:ext cx="3749053" cy="338554"/>
          </a:xfrm>
          <a:prstGeom prst="rect">
            <a:avLst/>
          </a:prstGeom>
          <a:solidFill>
            <a:srgbClr val="DD9B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95849" y="1333512"/>
            <a:ext cx="44315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Participación</a:t>
            </a:r>
            <a:r>
              <a:rPr lang="en-US" sz="1600" b="1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 en </a:t>
            </a:r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conferencias</a:t>
            </a:r>
            <a:endParaRPr lang="en-US" sz="16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5" name="Picture 4" descr="logo adel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7" t="39024" r="36416" b="38699"/>
          <a:stretch/>
        </p:blipFill>
        <p:spPr>
          <a:xfrm>
            <a:off x="381000" y="5537199"/>
            <a:ext cx="1562100" cy="99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68400" y="482600"/>
            <a:ext cx="6692900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Adela II 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Antropología de la Antropología</a:t>
            </a:r>
            <a:endParaRPr lang="en-US" sz="2800" baseline="300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63E10-CC5B-41D6-A679-9990EAF71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303" y="1787658"/>
            <a:ext cx="4038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COMASE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México, 16-19 </a:t>
            </a:r>
            <a:r>
              <a:rPr lang="en-US" sz="1050" dirty="0" err="1">
                <a:solidFill>
                  <a:schemeClr val="bg1"/>
                </a:solidFill>
                <a:latin typeface="Arial"/>
                <a:cs typeface="Arial"/>
              </a:rPr>
              <a:t>marzo</a:t>
            </a: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 2021 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Tres </a:t>
            </a:r>
            <a:r>
              <a:rPr lang="en-US" sz="1050" dirty="0" err="1">
                <a:solidFill>
                  <a:schemeClr val="bg1"/>
                </a:solidFill>
                <a:latin typeface="Arial"/>
                <a:cs typeface="Arial"/>
              </a:rPr>
              <a:t>simposios</a:t>
            </a: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Arial"/>
                <a:cs typeface="Arial"/>
              </a:rPr>
              <a:t>invitados</a:t>
            </a:r>
            <a:endParaRPr lang="en-US" sz="10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lang="en-US" sz="1050" dirty="0" err="1">
                <a:solidFill>
                  <a:schemeClr val="bg1"/>
                </a:solidFill>
                <a:latin typeface="Arial"/>
                <a:cs typeface="Arial"/>
              </a:rPr>
              <a:t>antropología</a:t>
            </a: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Arial"/>
                <a:cs typeface="Arial"/>
              </a:rPr>
              <a:t>mexicana</a:t>
            </a: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 en el </a:t>
            </a:r>
            <a:r>
              <a:rPr lang="en-US" sz="1050" dirty="0" err="1">
                <a:solidFill>
                  <a:schemeClr val="bg1"/>
                </a:solidFill>
                <a:latin typeface="Arial"/>
                <a:cs typeface="Arial"/>
              </a:rPr>
              <a:t>mundo</a:t>
            </a: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Gustavo Lins Ribeiro (UAM-L)</a:t>
            </a: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Marco V. Morales Muñoz, </a:t>
            </a:r>
            <a:r>
              <a:rPr lang="en-US" sz="105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Rosa I. Ojeda Martínez</a:t>
            </a: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05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Juan J. F. Loera </a:t>
            </a:r>
            <a:r>
              <a:rPr lang="en-US" sz="105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Gonzélez</a:t>
            </a:r>
            <a:r>
              <a:rPr lang="en-US" sz="105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(EAHNM)</a:t>
            </a:r>
            <a:endParaRPr lang="en-US" sz="105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David Robichaux (UIA)</a:t>
            </a: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Federico Besserer (UAM-I)</a:t>
            </a:r>
            <a:endParaRPr lang="es-MX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ACC43-4DED-48CD-B020-712856FC2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216720"/>
            <a:ext cx="4038600" cy="4525963"/>
          </a:xfrm>
        </p:spPr>
        <p:txBody>
          <a:bodyPr/>
          <a:lstStyle/>
          <a:p>
            <a:pPr marL="914400" lvl="2" indent="0">
              <a:lnSpc>
                <a:spcPct val="200000"/>
              </a:lnSpc>
              <a:buNone/>
            </a:pP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lang="en-US" sz="1050" dirty="0" err="1">
                <a:solidFill>
                  <a:schemeClr val="bg1"/>
                </a:solidFill>
                <a:latin typeface="Arial"/>
                <a:cs typeface="Arial"/>
              </a:rPr>
              <a:t>relevancia</a:t>
            </a: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 de la </a:t>
            </a:r>
            <a:r>
              <a:rPr lang="en-US" sz="1050" dirty="0" err="1">
                <a:solidFill>
                  <a:schemeClr val="bg1"/>
                </a:solidFill>
                <a:latin typeface="Arial"/>
                <a:cs typeface="Arial"/>
              </a:rPr>
              <a:t>antropología</a:t>
            </a: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 en México</a:t>
            </a: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Anne Johnson (UIA)</a:t>
            </a: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Andrés Fábregas (CIESAS)</a:t>
            </a: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Lourdes Becerra (UV)</a:t>
            </a: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David Madrigal (</a:t>
            </a:r>
            <a:r>
              <a:rPr lang="en-US" sz="1050" dirty="0" err="1">
                <a:solidFill>
                  <a:schemeClr val="bg1"/>
                </a:solidFill>
                <a:latin typeface="Arial"/>
                <a:cs typeface="Arial"/>
              </a:rPr>
              <a:t>Colsan</a:t>
            </a: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Campo </a:t>
            </a:r>
            <a:r>
              <a:rPr lang="en-US" sz="1050" dirty="0" err="1">
                <a:solidFill>
                  <a:schemeClr val="bg1"/>
                </a:solidFill>
                <a:latin typeface="Arial"/>
                <a:cs typeface="Arial"/>
              </a:rPr>
              <a:t>laboral</a:t>
            </a: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 y </a:t>
            </a:r>
            <a:r>
              <a:rPr lang="en-US" sz="1050" dirty="0" err="1">
                <a:solidFill>
                  <a:schemeClr val="bg1"/>
                </a:solidFill>
                <a:latin typeface="Arial"/>
                <a:cs typeface="Arial"/>
              </a:rPr>
              <a:t>trabajo</a:t>
            </a: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 de campo</a:t>
            </a: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Nicolas Olivos (UACM)</a:t>
            </a: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Araceli Parra (UACM)</a:t>
            </a: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1050" dirty="0">
                <a:solidFill>
                  <a:schemeClr val="bg1"/>
                </a:solidFill>
                <a:latin typeface="Arial"/>
                <a:cs typeface="Arial"/>
              </a:rPr>
              <a:t>Martha Patricia Ochoa Fernandez (UNACH)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296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adel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7" t="39024" r="36416" b="38699"/>
          <a:stretch/>
        </p:blipFill>
        <p:spPr>
          <a:xfrm>
            <a:off x="381000" y="5779775"/>
            <a:ext cx="1179576" cy="74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68400" y="482600"/>
            <a:ext cx="6692900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Adela II 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Antropología de la Antropología</a:t>
            </a:r>
            <a:endParaRPr lang="en-US" sz="2800" baseline="300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5849" y="1375962"/>
            <a:ext cx="3749053" cy="338554"/>
          </a:xfrm>
          <a:prstGeom prst="rect">
            <a:avLst/>
          </a:prstGeom>
          <a:solidFill>
            <a:srgbClr val="DD9B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95849" y="1333512"/>
            <a:ext cx="44315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Participación</a:t>
            </a:r>
            <a:r>
              <a:rPr lang="en-US" sz="1600" b="1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 en </a:t>
            </a:r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conferencias</a:t>
            </a:r>
            <a:endParaRPr lang="en-US" sz="16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FECD4-7AA2-4872-84F1-39BCE56F2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39056" cy="52578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1700" b="1" i="1" dirty="0">
                <a:solidFill>
                  <a:schemeClr val="bg1"/>
                </a:solidFill>
                <a:cs typeface="Copperplate Gothic Bold"/>
              </a:rPr>
              <a:t>IUAES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sz="1700" dirty="0">
                <a:solidFill>
                  <a:schemeClr val="bg1"/>
                </a:solidFill>
                <a:cs typeface="Arial"/>
              </a:rPr>
              <a:t>Mérida, </a:t>
            </a:r>
            <a:r>
              <a:rPr lang="en-US" sz="1700" dirty="0" err="1">
                <a:solidFill>
                  <a:schemeClr val="bg1"/>
                </a:solidFill>
                <a:cs typeface="Arial"/>
              </a:rPr>
              <a:t>noviembre</a:t>
            </a:r>
            <a:r>
              <a:rPr lang="en-US" sz="1700" dirty="0">
                <a:solidFill>
                  <a:schemeClr val="bg1"/>
                </a:solidFill>
                <a:cs typeface="Arial"/>
              </a:rPr>
              <a:t> 2021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sz="1700" dirty="0" err="1">
                <a:solidFill>
                  <a:schemeClr val="bg1"/>
                </a:solidFill>
                <a:cs typeface="Arial"/>
              </a:rPr>
              <a:t>Propuesta</a:t>
            </a:r>
            <a:r>
              <a:rPr lang="en-US" sz="1700" dirty="0">
                <a:solidFill>
                  <a:schemeClr val="bg1"/>
                </a:solidFill>
                <a:cs typeface="Arial"/>
              </a:rPr>
              <a:t> de dos mesas de </a:t>
            </a:r>
            <a:r>
              <a:rPr lang="en-US" sz="1700" dirty="0" err="1">
                <a:solidFill>
                  <a:schemeClr val="bg1"/>
                </a:solidFill>
                <a:cs typeface="Arial"/>
              </a:rPr>
              <a:t>discusión</a:t>
            </a:r>
            <a:r>
              <a:rPr lang="en-US" sz="1700" dirty="0">
                <a:solidFill>
                  <a:schemeClr val="bg1"/>
                </a:solidFill>
                <a:cs typeface="Arial"/>
              </a:rPr>
              <a:t>: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1700" b="1" dirty="0">
                <a:solidFill>
                  <a:schemeClr val="bg1"/>
                </a:solidFill>
                <a:cs typeface="Arial"/>
              </a:rPr>
              <a:t>The International Importance of Non-hegemonic Anthropologies</a:t>
            </a:r>
          </a:p>
          <a:p>
            <a:pPr marL="1828800" lvl="4" indent="-457200">
              <a:lnSpc>
                <a:spcPct val="160000"/>
              </a:lnSpc>
              <a:buNone/>
            </a:pPr>
            <a:r>
              <a:rPr lang="en-US" sz="1700" dirty="0">
                <a:solidFill>
                  <a:schemeClr val="bg1"/>
                </a:solidFill>
                <a:cs typeface="Arial"/>
              </a:rPr>
              <a:t>Gustavo Lins Ribeiro (México, UAM-L)</a:t>
            </a:r>
          </a:p>
          <a:p>
            <a:pPr marL="1828800" lvl="4" indent="-457200">
              <a:lnSpc>
                <a:spcPct val="160000"/>
              </a:lnSpc>
              <a:buNone/>
            </a:pPr>
            <a:r>
              <a:rPr lang="en-US" sz="1700" dirty="0">
                <a:solidFill>
                  <a:schemeClr val="bg1"/>
                </a:solidFill>
                <a:cs typeface="Arial"/>
              </a:rPr>
              <a:t>Francine </a:t>
            </a:r>
            <a:r>
              <a:rPr lang="en-US" sz="1700" dirty="0" err="1">
                <a:solidFill>
                  <a:schemeClr val="bg1"/>
                </a:solidFill>
                <a:cs typeface="Arial"/>
              </a:rPr>
              <a:t>Saillant</a:t>
            </a:r>
            <a:r>
              <a:rPr lang="en-US" sz="1700" dirty="0">
                <a:solidFill>
                  <a:schemeClr val="bg1"/>
                </a:solidFill>
                <a:cs typeface="Arial"/>
              </a:rPr>
              <a:t> (</a:t>
            </a:r>
            <a:r>
              <a:rPr lang="en-US" sz="1700" dirty="0" err="1">
                <a:solidFill>
                  <a:schemeClr val="bg1"/>
                </a:solidFill>
                <a:cs typeface="Arial"/>
              </a:rPr>
              <a:t>Canadá</a:t>
            </a:r>
            <a:r>
              <a:rPr lang="en-US" sz="1700" dirty="0">
                <a:solidFill>
                  <a:schemeClr val="bg1"/>
                </a:solidFill>
                <a:cs typeface="Arial"/>
              </a:rPr>
              <a:t>, </a:t>
            </a:r>
            <a:r>
              <a:rPr lang="en-US" sz="1700" dirty="0" err="1">
                <a:solidFill>
                  <a:schemeClr val="bg1"/>
                </a:solidFill>
                <a:cs typeface="Arial"/>
              </a:rPr>
              <a:t>Université</a:t>
            </a:r>
            <a:r>
              <a:rPr lang="en-US" sz="1700" dirty="0">
                <a:solidFill>
                  <a:schemeClr val="bg1"/>
                </a:solidFill>
                <a:cs typeface="Arial"/>
              </a:rPr>
              <a:t> Laval)</a:t>
            </a:r>
          </a:p>
          <a:p>
            <a:pPr marL="1828800" lvl="4" indent="-457200">
              <a:lnSpc>
                <a:spcPct val="160000"/>
              </a:lnSpc>
              <a:buNone/>
            </a:pPr>
            <a:r>
              <a:rPr lang="en-US" sz="1700" dirty="0">
                <a:solidFill>
                  <a:schemeClr val="bg1"/>
                </a:solidFill>
                <a:cs typeface="Arial"/>
              </a:rPr>
              <a:t>Bela </a:t>
            </a:r>
            <a:r>
              <a:rPr lang="en-US" sz="1700" dirty="0" err="1">
                <a:solidFill>
                  <a:schemeClr val="bg1"/>
                </a:solidFill>
                <a:cs typeface="Arial"/>
              </a:rPr>
              <a:t>Feldman.Biano</a:t>
            </a:r>
            <a:r>
              <a:rPr lang="en-US" sz="1700" dirty="0">
                <a:solidFill>
                  <a:schemeClr val="bg1"/>
                </a:solidFill>
                <a:cs typeface="Arial"/>
              </a:rPr>
              <a:t> (</a:t>
            </a:r>
            <a:r>
              <a:rPr lang="en-US" sz="1700" dirty="0" err="1">
                <a:solidFill>
                  <a:schemeClr val="bg1"/>
                </a:solidFill>
                <a:cs typeface="Arial"/>
              </a:rPr>
              <a:t>Brasil</a:t>
            </a:r>
            <a:r>
              <a:rPr lang="en-US" sz="1700" dirty="0">
                <a:solidFill>
                  <a:schemeClr val="bg1"/>
                </a:solidFill>
                <a:cs typeface="Arial"/>
              </a:rPr>
              <a:t>, </a:t>
            </a:r>
            <a:r>
              <a:rPr lang="en-US" sz="1700" dirty="0" err="1">
                <a:solidFill>
                  <a:schemeClr val="bg1"/>
                </a:solidFill>
                <a:cs typeface="Arial"/>
              </a:rPr>
              <a:t>Universidade</a:t>
            </a:r>
            <a:r>
              <a:rPr lang="en-US" sz="170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700" dirty="0" err="1">
                <a:solidFill>
                  <a:schemeClr val="bg1"/>
                </a:solidFill>
                <a:cs typeface="Arial"/>
              </a:rPr>
              <a:t>Estadual</a:t>
            </a:r>
            <a:r>
              <a:rPr lang="en-US" sz="1700" dirty="0">
                <a:solidFill>
                  <a:schemeClr val="bg1"/>
                </a:solidFill>
                <a:cs typeface="Arial"/>
              </a:rPr>
              <a:t> de Campinas)</a:t>
            </a:r>
          </a:p>
          <a:p>
            <a:pPr marL="1828800" lvl="4" indent="-457200">
              <a:lnSpc>
                <a:spcPct val="160000"/>
              </a:lnSpc>
              <a:buNone/>
            </a:pPr>
            <a:r>
              <a:rPr lang="pt-BR" sz="1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João Pacheco de Oliveira (Brasil, Universidade Federal do Rio de Janeiro)</a:t>
            </a:r>
          </a:p>
          <a:p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E5734-70C0-4E35-9307-9A645EBAD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4114800" cy="4525963"/>
          </a:xfrm>
        </p:spPr>
        <p:txBody>
          <a:bodyPr>
            <a:normAutofit fontScale="85000" lnSpcReduction="10000"/>
          </a:bodyPr>
          <a:lstStyle/>
          <a:p>
            <a:pPr marL="914400" lvl="2" indent="0">
              <a:lnSpc>
                <a:spcPct val="200000"/>
              </a:lnSpc>
              <a:buNone/>
            </a:pPr>
            <a:r>
              <a:rPr lang="pt-BR" sz="1700" b="1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Anthropology and its Public Engagements:Experiences and Reflections</a:t>
            </a:r>
          </a:p>
          <a:p>
            <a:pPr marL="1828800" lvl="4" indent="-457200">
              <a:lnSpc>
                <a:spcPct val="160000"/>
              </a:lnSpc>
              <a:buNone/>
            </a:pPr>
            <a:r>
              <a:rPr lang="pt-BR" sz="170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Anne Johnson (México, UIA)</a:t>
            </a:r>
          </a:p>
          <a:p>
            <a:pPr marL="1828800" lvl="4" indent="-457200">
              <a:lnSpc>
                <a:spcPct val="160000"/>
              </a:lnSpc>
              <a:buNone/>
            </a:pPr>
            <a:r>
              <a:rPr lang="pt-BR" sz="170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Laura Korculanin (Portugal, IADE)</a:t>
            </a:r>
          </a:p>
          <a:p>
            <a:pPr marL="1828800" lvl="4" indent="-457200">
              <a:lnSpc>
                <a:spcPct val="160000"/>
              </a:lnSpc>
              <a:buNone/>
            </a:pPr>
            <a:r>
              <a:rPr lang="pt-BR" sz="170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Paul Stoller (EUA, Westchester Unviersity)</a:t>
            </a:r>
          </a:p>
          <a:p>
            <a:pPr marL="1828800" lvl="4" indent="-457200">
              <a:lnSpc>
                <a:spcPct val="160000"/>
              </a:lnSpc>
              <a:buNone/>
            </a:pPr>
            <a:r>
              <a:rPr lang="pt-BR" sz="170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Luis Reygadas (México, UAM-I)</a:t>
            </a:r>
          </a:p>
          <a:p>
            <a:pPr marL="1828800" lvl="4" indent="-457200">
              <a:lnSpc>
                <a:spcPct val="160000"/>
              </a:lnSpc>
              <a:buNone/>
            </a:pPr>
            <a:r>
              <a:rPr lang="pt-BR" sz="170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Esteban Krotz (México, UADY</a:t>
            </a:r>
            <a:r>
              <a:rPr lang="pt-BR" sz="1700" dirty="0">
                <a:latin typeface="Calibri" panose="020F0502020204030204" pitchFamily="34" charset="0"/>
                <a:cs typeface="Arial"/>
              </a:rPr>
              <a:t>)</a:t>
            </a:r>
            <a:endParaRPr lang="en-US" sz="1700" dirty="0">
              <a:latin typeface="Arial"/>
              <a:cs typeface="Arial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176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39030" y="949502"/>
            <a:ext cx="2038097" cy="307546"/>
          </a:xfrm>
          <a:prstGeom prst="rect">
            <a:avLst/>
          </a:prstGeom>
          <a:solidFill>
            <a:srgbClr val="62BC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 adel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7" t="39024" r="36416" b="38699"/>
          <a:stretch/>
        </p:blipFill>
        <p:spPr>
          <a:xfrm>
            <a:off x="271272" y="6190860"/>
            <a:ext cx="935736" cy="593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-245872" y="233926"/>
            <a:ext cx="669290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Adela II 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Antropología de la Antropología</a:t>
            </a:r>
            <a:endParaRPr lang="en-US" sz="2800" baseline="300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  <a:p>
            <a:pPr algn="ctr"/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047404" y="895844"/>
            <a:ext cx="21063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Publicaciones</a:t>
            </a:r>
            <a:r>
              <a:rPr lang="en-US" sz="16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8621" y="2471401"/>
            <a:ext cx="6192679" cy="5688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100" i="1" dirty="0">
              <a:latin typeface="Arial"/>
              <a:cs typeface="Arial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i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2EF58-7E6F-4115-A855-66EC4ACEC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193" y="1426464"/>
            <a:ext cx="4372450" cy="463296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6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Revista </a:t>
            </a:r>
            <a:r>
              <a:rPr lang="en-US" sz="5600" i="1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Plural. </a:t>
            </a:r>
            <a:r>
              <a:rPr lang="en-US" sz="5600" i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Antropologías</a:t>
            </a:r>
            <a:r>
              <a:rPr lang="en-US" sz="5600" i="1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 </a:t>
            </a:r>
            <a:r>
              <a:rPr lang="en-US" sz="5600" i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desde</a:t>
            </a:r>
            <a:r>
              <a:rPr lang="en-US" sz="5600" i="1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 America </a:t>
            </a:r>
            <a:r>
              <a:rPr lang="en-US" sz="5600" i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latina</a:t>
            </a:r>
            <a:r>
              <a:rPr lang="en-US" sz="5600" i="1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 y del Caribe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5600" i="1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  <a:p>
            <a:pPr marL="514350" lvl="1" indent="0">
              <a:lnSpc>
                <a:spcPct val="150000"/>
              </a:lnSpc>
              <a:buNone/>
            </a:pPr>
            <a:r>
              <a:rPr lang="en-US" sz="4400" i="1" dirty="0">
                <a:solidFill>
                  <a:schemeClr val="bg1"/>
                </a:solidFill>
                <a:latin typeface="Arial"/>
                <a:cs typeface="Arial"/>
              </a:rPr>
              <a:t>Nicolás Olivos Santoyo (UACM),”El </a:t>
            </a:r>
            <a:r>
              <a:rPr lang="en-US" sz="4400" i="1" dirty="0" err="1">
                <a:solidFill>
                  <a:schemeClr val="bg1"/>
                </a:solidFill>
                <a:latin typeface="Arial"/>
                <a:cs typeface="Arial"/>
              </a:rPr>
              <a:t>trabajo</a:t>
            </a:r>
            <a:r>
              <a:rPr lang="en-US" sz="4400" i="1" dirty="0">
                <a:solidFill>
                  <a:schemeClr val="bg1"/>
                </a:solidFill>
                <a:latin typeface="Arial"/>
                <a:cs typeface="Arial"/>
              </a:rPr>
              <a:t> de campo en la Formación de </a:t>
            </a:r>
            <a:r>
              <a:rPr lang="en-US" sz="4400" i="1" dirty="0" err="1">
                <a:solidFill>
                  <a:schemeClr val="bg1"/>
                </a:solidFill>
                <a:latin typeface="Arial"/>
                <a:cs typeface="Arial"/>
              </a:rPr>
              <a:t>antropólogas</a:t>
            </a:r>
            <a:r>
              <a:rPr lang="en-US" sz="4400" i="1" dirty="0">
                <a:solidFill>
                  <a:schemeClr val="bg1"/>
                </a:solidFill>
                <a:latin typeface="Arial"/>
                <a:cs typeface="Arial"/>
              </a:rPr>
              <a:t> y Antropólogos en México. </a:t>
            </a:r>
            <a:r>
              <a:rPr lang="en-US" sz="4400" i="1" dirty="0" err="1">
                <a:solidFill>
                  <a:schemeClr val="bg1"/>
                </a:solidFill>
                <a:latin typeface="Arial"/>
                <a:cs typeface="Arial"/>
              </a:rPr>
              <a:t>Mitos</a:t>
            </a:r>
            <a:r>
              <a:rPr lang="en-US" sz="4400" i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4400" i="1" dirty="0" err="1">
                <a:solidFill>
                  <a:schemeClr val="bg1"/>
                </a:solidFill>
                <a:latin typeface="Arial"/>
                <a:cs typeface="Arial"/>
              </a:rPr>
              <a:t>realidades</a:t>
            </a:r>
            <a:r>
              <a:rPr lang="en-US" sz="4400" i="1" dirty="0">
                <a:solidFill>
                  <a:schemeClr val="bg1"/>
                </a:solidFill>
                <a:latin typeface="Arial"/>
                <a:cs typeface="Arial"/>
              </a:rPr>
              <a:t> e </a:t>
            </a:r>
            <a:r>
              <a:rPr lang="en-US" sz="4400" i="1" dirty="0" err="1">
                <a:solidFill>
                  <a:schemeClr val="bg1"/>
                </a:solidFill>
                <a:latin typeface="Arial"/>
                <a:cs typeface="Arial"/>
              </a:rPr>
              <a:t>innovaciones</a:t>
            </a:r>
            <a:r>
              <a:rPr lang="en-US" sz="4400" i="1" dirty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  <a:p>
            <a:pPr marL="514350" lvl="1" indent="0">
              <a:lnSpc>
                <a:spcPct val="150000"/>
              </a:lnSpc>
              <a:buNone/>
            </a:pPr>
            <a:endParaRPr lang="en-US" sz="4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514350" lvl="1" indent="0">
              <a:lnSpc>
                <a:spcPct val="150000"/>
              </a:lnSpc>
              <a:buNone/>
            </a:pPr>
            <a:r>
              <a:rPr lang="en-US" sz="4400" i="1" dirty="0">
                <a:solidFill>
                  <a:schemeClr val="bg1"/>
                </a:solidFill>
                <a:latin typeface="Arial"/>
                <a:cs typeface="Arial"/>
              </a:rPr>
              <a:t>Marco Vinicio Morales, Rosa </a:t>
            </a:r>
            <a:r>
              <a:rPr lang="en-US" sz="4400" i="1" dirty="0" err="1">
                <a:solidFill>
                  <a:schemeClr val="bg1"/>
                </a:solidFill>
                <a:latin typeface="Arial"/>
                <a:cs typeface="Arial"/>
              </a:rPr>
              <a:t>Icela</a:t>
            </a:r>
            <a:r>
              <a:rPr lang="en-US" sz="4400" i="1" dirty="0">
                <a:solidFill>
                  <a:schemeClr val="bg1"/>
                </a:solidFill>
                <a:latin typeface="Arial"/>
                <a:cs typeface="Arial"/>
              </a:rPr>
              <a:t> Ojeda, Juan Jaime Loera (EAHNM), “</a:t>
            </a:r>
            <a:r>
              <a:rPr lang="es-MX" sz="4400" i="1" dirty="0">
                <a:solidFill>
                  <a:schemeClr val="bg1"/>
                </a:solidFill>
                <a:latin typeface="Arial"/>
                <a:cs typeface="Arial"/>
              </a:rPr>
              <a:t>Contexto institucional y campo laboral de egresados del Programa de Maestría en Antropología Social de la Escuela de Antropología e Historia Norte de México.</a:t>
            </a:r>
          </a:p>
          <a:p>
            <a:pPr marL="514350" lvl="1" indent="0">
              <a:lnSpc>
                <a:spcPct val="150000"/>
              </a:lnSpc>
              <a:buNone/>
            </a:pPr>
            <a:endParaRPr lang="es-MX" sz="4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514350" lvl="1" indent="0">
              <a:lnSpc>
                <a:spcPct val="150000"/>
              </a:lnSpc>
              <a:buNone/>
            </a:pPr>
            <a:r>
              <a:rPr lang="es-MX" sz="4400" i="1" dirty="0">
                <a:solidFill>
                  <a:schemeClr val="bg1"/>
                </a:solidFill>
                <a:latin typeface="Arial"/>
                <a:cs typeface="Arial"/>
              </a:rPr>
              <a:t>Mauricio Sánchez (UAM) #Acciones y aprendizajes interculturales e intersubjetivos en la didáctica de la antropología”</a:t>
            </a:r>
          </a:p>
          <a:p>
            <a:pPr marL="514350" lvl="1" indent="0">
              <a:lnSpc>
                <a:spcPct val="150000"/>
              </a:lnSpc>
              <a:buNone/>
            </a:pPr>
            <a:endParaRPr lang="es-MX" sz="4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514350" lvl="1" indent="0">
              <a:lnSpc>
                <a:spcPct val="150000"/>
              </a:lnSpc>
              <a:buNone/>
            </a:pPr>
            <a:r>
              <a:rPr lang="es-MX" sz="4400" i="1" dirty="0">
                <a:solidFill>
                  <a:schemeClr val="bg1"/>
                </a:solidFill>
                <a:latin typeface="Arial"/>
                <a:cs typeface="Arial"/>
              </a:rPr>
              <a:t>Patricia Torres (CIEAS),</a:t>
            </a:r>
          </a:p>
          <a:p>
            <a:pPr marL="514350" lvl="1" indent="0">
              <a:lnSpc>
                <a:spcPct val="150000"/>
              </a:lnSpc>
              <a:buNone/>
            </a:pPr>
            <a:r>
              <a:rPr lang="es-MX" sz="4400" i="1" dirty="0">
                <a:solidFill>
                  <a:schemeClr val="bg1"/>
                </a:solidFill>
                <a:latin typeface="Arial"/>
                <a:cs typeface="Arial"/>
              </a:rPr>
              <a:t> “La formación para trabajo de campo en antropología”</a:t>
            </a:r>
          </a:p>
          <a:p>
            <a:pPr marL="514350" lvl="1" indent="0">
              <a:lnSpc>
                <a:spcPct val="150000"/>
              </a:lnSpc>
              <a:buNone/>
            </a:pPr>
            <a:endParaRPr lang="es-MX" sz="4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514350" lvl="1" indent="0">
              <a:lnSpc>
                <a:spcPct val="150000"/>
              </a:lnSpc>
              <a:buNone/>
            </a:pPr>
            <a:r>
              <a:rPr lang="es-MX" sz="4400" i="1" dirty="0">
                <a:solidFill>
                  <a:schemeClr val="bg1"/>
                </a:solidFill>
                <a:latin typeface="Arial"/>
                <a:cs typeface="Arial"/>
              </a:rPr>
              <a:t>Anne Johnson (UIA), “Antropología y públicos en México”</a:t>
            </a:r>
          </a:p>
          <a:p>
            <a:pPr marL="514350" lvl="1" indent="0">
              <a:lnSpc>
                <a:spcPct val="150000"/>
              </a:lnSpc>
              <a:buNone/>
            </a:pPr>
            <a:endParaRPr lang="es-MX" sz="4400" i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52E47-E7FB-4493-ADBB-61E81BB0E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4128" y="798576"/>
            <a:ext cx="4038600" cy="5476539"/>
          </a:xfrm>
        </p:spPr>
        <p:txBody>
          <a:bodyPr>
            <a:normAutofit fontScale="25000" lnSpcReduction="20000"/>
          </a:bodyPr>
          <a:lstStyle/>
          <a:p>
            <a:pPr marL="514350" lvl="1" indent="0">
              <a:lnSpc>
                <a:spcPct val="150000"/>
              </a:lnSpc>
              <a:buNone/>
            </a:pPr>
            <a:endParaRPr lang="es-MX" sz="4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514350" lvl="1" indent="0">
              <a:lnSpc>
                <a:spcPct val="150000"/>
              </a:lnSpc>
              <a:buNone/>
            </a:pPr>
            <a:r>
              <a:rPr lang="es-MX" sz="4400" i="1" dirty="0">
                <a:solidFill>
                  <a:schemeClr val="bg1"/>
                </a:solidFill>
                <a:latin typeface="Arial"/>
                <a:cs typeface="Arial"/>
              </a:rPr>
              <a:t>Bolfy Cottom (INAH), “La antropología mexicana y su presencia pública: una visión de sus logros, fracasos y desafíos”</a:t>
            </a:r>
          </a:p>
          <a:p>
            <a:pPr marL="514350" lvl="1" indent="0">
              <a:lnSpc>
                <a:spcPct val="150000"/>
              </a:lnSpc>
              <a:buNone/>
            </a:pPr>
            <a:endParaRPr lang="es-MX" sz="4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514350" lvl="1" indent="0">
              <a:lnSpc>
                <a:spcPct val="150000"/>
              </a:lnSpc>
              <a:buNone/>
            </a:pPr>
            <a:r>
              <a:rPr lang="es-MX" sz="4400" i="1" dirty="0">
                <a:solidFill>
                  <a:schemeClr val="bg1"/>
                </a:solidFill>
                <a:latin typeface="Arial"/>
                <a:cs typeface="Arial"/>
              </a:rPr>
              <a:t>Andrés Fábregas (CIESAS), “La institucionalización de la antropología en Chiapas”</a:t>
            </a:r>
          </a:p>
          <a:p>
            <a:pPr marL="514350" lvl="1" indent="0">
              <a:lnSpc>
                <a:spcPct val="150000"/>
              </a:lnSpc>
              <a:buNone/>
            </a:pPr>
            <a:endParaRPr lang="es-MX" sz="4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514350" lvl="1" indent="0">
              <a:lnSpc>
                <a:spcPct val="150000"/>
              </a:lnSpc>
              <a:buNone/>
            </a:pPr>
            <a:r>
              <a:rPr lang="es-MX" sz="4400" i="1" dirty="0">
                <a:solidFill>
                  <a:schemeClr val="bg1"/>
                </a:solidFill>
                <a:latin typeface="Arial"/>
                <a:cs typeface="Arial"/>
              </a:rPr>
              <a:t>Yamile Lira López y Lourdes Becerra Zavala (UV), “La relevancia de la antropología en la Universidad Veracruzana”</a:t>
            </a:r>
          </a:p>
          <a:p>
            <a:pPr marL="514350" lvl="1" indent="0">
              <a:lnSpc>
                <a:spcPct val="150000"/>
              </a:lnSpc>
              <a:buNone/>
            </a:pPr>
            <a:endParaRPr lang="es-MX" sz="4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514350" lvl="1" indent="0">
              <a:lnSpc>
                <a:spcPct val="150000"/>
              </a:lnSpc>
              <a:buNone/>
            </a:pPr>
            <a:r>
              <a:rPr lang="es-MX" sz="4400" i="1" dirty="0">
                <a:solidFill>
                  <a:schemeClr val="bg1"/>
                </a:solidFill>
                <a:latin typeface="Arial"/>
                <a:cs typeface="Arial"/>
              </a:rPr>
              <a:t>Gustavo Lins Ribeiro (UAM-L), “La antropología mexicana y el mundo: una aproximación”</a:t>
            </a:r>
          </a:p>
          <a:p>
            <a:pPr marL="514350" lvl="1" indent="0">
              <a:lnSpc>
                <a:spcPct val="150000"/>
              </a:lnSpc>
              <a:buNone/>
            </a:pPr>
            <a:endParaRPr lang="es-MX" sz="4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514350" lvl="1" indent="0">
              <a:lnSpc>
                <a:spcPct val="150000"/>
              </a:lnSpc>
              <a:buNone/>
            </a:pPr>
            <a:r>
              <a:rPr lang="es-MX" sz="4400" i="1" dirty="0">
                <a:solidFill>
                  <a:schemeClr val="bg1"/>
                </a:solidFill>
                <a:latin typeface="Arial"/>
                <a:cs typeface="Arial"/>
              </a:rPr>
              <a:t>David Robichaux (UIA) y Aki Kuromiya (UNACH), “Recuerdos de un alumno japonés de la Escuela de Antropología de la Universidad Iberoamericana (1960 a 1963)”</a:t>
            </a:r>
          </a:p>
          <a:p>
            <a:pPr marL="514350" lvl="1" indent="0">
              <a:lnSpc>
                <a:spcPct val="150000"/>
              </a:lnSpc>
              <a:buNone/>
            </a:pPr>
            <a:endParaRPr lang="es-MX" sz="4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514350" lvl="1" indent="0">
              <a:lnSpc>
                <a:spcPct val="150000"/>
              </a:lnSpc>
              <a:buNone/>
            </a:pPr>
            <a:r>
              <a:rPr lang="es-MX" sz="4400" i="1" dirty="0">
                <a:solidFill>
                  <a:schemeClr val="bg1"/>
                </a:solidFill>
                <a:latin typeface="Arial"/>
                <a:cs typeface="Arial"/>
              </a:rPr>
              <a:t>Rober Magazine y Jorge </a:t>
            </a:r>
            <a:r>
              <a:rPr lang="es-MX" sz="4400" i="1" dirty="0" err="1">
                <a:solidFill>
                  <a:schemeClr val="bg1"/>
                </a:solidFill>
                <a:latin typeface="Arial"/>
                <a:cs typeface="Arial"/>
              </a:rPr>
              <a:t>Negroe</a:t>
            </a:r>
            <a:r>
              <a:rPr lang="es-MX" sz="4400" i="1" dirty="0">
                <a:solidFill>
                  <a:schemeClr val="bg1"/>
                </a:solidFill>
                <a:latin typeface="Arial"/>
                <a:cs typeface="Arial"/>
              </a:rPr>
              <a:t> (UIA), “La influencia de la antropología mexicana fuera de México: un acercamiento a través de las opiniones y prácticas de antropólogos fuera del país”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67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12900" y="2963210"/>
            <a:ext cx="5614505" cy="338554"/>
          </a:xfrm>
          <a:prstGeom prst="rect">
            <a:avLst/>
          </a:prstGeom>
          <a:solidFill>
            <a:srgbClr val="DD9B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12901" y="3864910"/>
            <a:ext cx="5395018" cy="338554"/>
          </a:xfrm>
          <a:prstGeom prst="rect">
            <a:avLst/>
          </a:prstGeom>
          <a:solidFill>
            <a:srgbClr val="62BC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2900" y="2092744"/>
            <a:ext cx="5975091" cy="338554"/>
          </a:xfrm>
          <a:prstGeom prst="rect">
            <a:avLst/>
          </a:prstGeom>
          <a:solidFill>
            <a:srgbClr val="9DD9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 adel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7" t="39024" r="36416" b="38699"/>
          <a:stretch/>
        </p:blipFill>
        <p:spPr>
          <a:xfrm>
            <a:off x="381000" y="5537199"/>
            <a:ext cx="1562100" cy="99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68400" y="482600"/>
            <a:ext cx="669290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Adela II 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Antropología de la Antropología</a:t>
            </a:r>
            <a:endParaRPr lang="en-US" sz="2800" baseline="300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  <a:p>
            <a:pPr algn="ctr"/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612900" y="2092744"/>
            <a:ext cx="5975091" cy="338554"/>
          </a:xfrm>
          <a:prstGeom prst="rect">
            <a:avLst/>
          </a:prstGeom>
          <a:solidFill>
            <a:srgbClr val="85D6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Eje 1- Prácticas de Formación y Mercado Laboral</a:t>
            </a:r>
            <a:endParaRPr lang="en-US" sz="1600" dirty="0">
              <a:solidFill>
                <a:srgbClr val="FFFFFF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900" y="2963210"/>
            <a:ext cx="5614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Eje 2- Relevancia de la antropología en México</a:t>
            </a:r>
            <a:endParaRPr lang="en-US" sz="1600" dirty="0">
              <a:solidFill>
                <a:srgbClr val="FFFFFF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2900" y="3864910"/>
            <a:ext cx="5395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>
                <a:solidFill>
                  <a:srgbClr val="FFFFFF"/>
                </a:solidFill>
                <a:latin typeface="Copperplate Gothic Bold"/>
                <a:cs typeface="Copperplate Gothic Bold"/>
              </a:rPr>
              <a:t>Eje 3- La antropología mexicana en el mundo</a:t>
            </a:r>
            <a:endParaRPr lang="en-US" sz="1600" dirty="0">
              <a:solidFill>
                <a:srgbClr val="FFFFFF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00FC27-08C5-4062-B5D3-45623CF04EF0}"/>
              </a:ext>
            </a:extLst>
          </p:cNvPr>
          <p:cNvSpPr/>
          <p:nvPr/>
        </p:nvSpPr>
        <p:spPr>
          <a:xfrm>
            <a:off x="4951956" y="5397091"/>
            <a:ext cx="2636035" cy="9156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500" i="1" dirty="0">
                <a:solidFill>
                  <a:schemeClr val="bg1"/>
                </a:solidFill>
                <a:highlight>
                  <a:srgbClr val="9C8EBF"/>
                </a:highlight>
                <a:latin typeface="Copperplate Gothic Bold"/>
                <a:ea typeface="Arial"/>
                <a:cs typeface="Copperplate Gothic Bold"/>
              </a:rPr>
              <a:t>36 </a:t>
            </a:r>
            <a:r>
              <a:rPr lang="en-US" sz="1500" i="1" dirty="0" err="1">
                <a:solidFill>
                  <a:schemeClr val="bg1"/>
                </a:solidFill>
                <a:highlight>
                  <a:srgbClr val="9C8EBF"/>
                </a:highlight>
                <a:latin typeface="Copperplate Gothic Bold"/>
                <a:ea typeface="Arial"/>
                <a:cs typeface="Copperplate Gothic Bold"/>
              </a:rPr>
              <a:t>investigadores</a:t>
            </a:r>
            <a:endParaRPr lang="en-US" sz="1500" i="1" dirty="0">
              <a:solidFill>
                <a:schemeClr val="bg1"/>
              </a:solidFill>
              <a:highlight>
                <a:srgbClr val="9C8EBF"/>
              </a:highlight>
              <a:latin typeface="Copperplate Gothic Bold"/>
              <a:ea typeface="Arial"/>
              <a:cs typeface="Copperplate Gothic Bold"/>
            </a:endParaRPr>
          </a:p>
          <a:p>
            <a:pPr algn="r">
              <a:lnSpc>
                <a:spcPct val="120000"/>
              </a:lnSpc>
            </a:pPr>
            <a:endParaRPr lang="en-US" sz="1500" i="1" dirty="0">
              <a:solidFill>
                <a:schemeClr val="bg1"/>
              </a:solidFill>
              <a:highlight>
                <a:srgbClr val="9C8EBF"/>
              </a:highlight>
              <a:latin typeface="Copperplate Gothic Bold"/>
              <a:ea typeface="Arial"/>
              <a:cs typeface="Copperplate Gothic Bold"/>
            </a:endParaRPr>
          </a:p>
          <a:p>
            <a:pPr algn="r">
              <a:lnSpc>
                <a:spcPct val="120000"/>
              </a:lnSpc>
            </a:pPr>
            <a:r>
              <a:rPr lang="en-US" sz="1500" i="1" dirty="0">
                <a:solidFill>
                  <a:schemeClr val="bg1"/>
                </a:solidFill>
                <a:highlight>
                  <a:srgbClr val="9C8EBF"/>
                </a:highlight>
                <a:latin typeface="Copperplate Gothic Bold"/>
                <a:ea typeface="Arial"/>
                <a:cs typeface="Copperplate Gothic Bold"/>
              </a:rPr>
              <a:t>15  </a:t>
            </a:r>
            <a:r>
              <a:rPr lang="en-US" sz="1500" i="1" dirty="0" err="1">
                <a:solidFill>
                  <a:schemeClr val="bg1"/>
                </a:solidFill>
                <a:highlight>
                  <a:srgbClr val="9C8EBF"/>
                </a:highlight>
                <a:latin typeface="Copperplate Gothic Bold"/>
                <a:ea typeface="Arial"/>
                <a:cs typeface="Copperplate Gothic Bold"/>
              </a:rPr>
              <a:t>instituciones</a:t>
            </a:r>
            <a:endParaRPr lang="en-US" sz="1500" i="1" dirty="0">
              <a:solidFill>
                <a:schemeClr val="bg1"/>
              </a:solidFill>
              <a:highlight>
                <a:srgbClr val="9C8EBF"/>
              </a:highlight>
              <a:latin typeface="Copperplate Gothic Bold"/>
              <a:ea typeface="Arial"/>
              <a:cs typeface="Copperplate Gothic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6954" y="19565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1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8400" y="482600"/>
            <a:ext cx="669290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Adela II 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Antropología de la Antropología</a:t>
            </a:r>
            <a:endParaRPr lang="en-US" sz="2800" baseline="300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  <a:p>
            <a:pPr algn="ctr"/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47701" y="1945940"/>
            <a:ext cx="2738675" cy="338554"/>
          </a:xfrm>
          <a:prstGeom prst="rect">
            <a:avLst/>
          </a:prstGeom>
          <a:solidFill>
            <a:srgbClr val="9DD9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" y="1945940"/>
            <a:ext cx="78994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Investigadores</a:t>
            </a:r>
            <a:r>
              <a:rPr lang="en-US" sz="1600" b="1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Eje</a:t>
            </a:r>
            <a:r>
              <a:rPr lang="en-US" sz="1600" b="1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 1:</a:t>
            </a:r>
          </a:p>
          <a:p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logo adel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7" t="39024" r="36416" b="38699"/>
          <a:stretch/>
        </p:blipFill>
        <p:spPr>
          <a:xfrm>
            <a:off x="381000" y="5537199"/>
            <a:ext cx="1562100" cy="99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441532" y="2404854"/>
            <a:ext cx="7299182" cy="347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Diana Isabel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Mejía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Lozada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Facultad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de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Antropología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. Universidad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Veracruzana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lang="en-US" sz="1600" i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Yuribia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Velázquez Galindo,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Instituto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de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Antropología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. Universidad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Veracruzana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</a:p>
          <a:p>
            <a:pPr>
              <a:lnSpc>
                <a:spcPct val="140000"/>
              </a:lnSpc>
            </a:pP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Verónica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Moreno Uribe, 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Veracruzana</a:t>
            </a:r>
            <a:r>
              <a:rPr lang="en-US" sz="16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Ayulia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Starenka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Guemes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Báez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Veracruzana</a:t>
            </a:r>
            <a:endParaRPr lang="en-US" sz="1600" i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Patricia Torres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Mejía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CIESAS-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Unidad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Ciudad de México</a:t>
            </a:r>
            <a:endParaRPr lang="en-US" sz="1600" i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Martha Patricia Ochoa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Fernández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Autónoma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de Chiapas</a:t>
            </a:r>
            <a:endParaRPr lang="en-US" sz="1600" i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Erick Aguirre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Godínez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Escuela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Nacional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de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Antropología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e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Historia</a:t>
            </a:r>
            <a:r>
              <a:rPr lang="en-US" sz="16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Mauricio Sánchez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Álvarez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Autónoma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del Estado de Morelos</a:t>
            </a:r>
            <a:r>
              <a:rPr lang="en-US" sz="16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0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adel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7" t="39024" r="36416" b="38699"/>
          <a:stretch/>
        </p:blipFill>
        <p:spPr>
          <a:xfrm>
            <a:off x="381000" y="5537199"/>
            <a:ext cx="1562100" cy="99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68400" y="482600"/>
            <a:ext cx="669290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Adela II 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Antropología de la Antropología</a:t>
            </a:r>
            <a:endParaRPr lang="en-US" sz="2800" baseline="300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  <a:p>
            <a:pPr algn="ctr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" y="2002841"/>
            <a:ext cx="8204200" cy="28335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Mónica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Adriana Luna Blanco, 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El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Colegio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de San Luis, A. C. </a:t>
            </a:r>
            <a:endParaRPr lang="en-US" sz="1600" i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Marco V. Morales Muñoz,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Escuela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de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Antropología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e </a:t>
            </a:r>
            <a:r>
              <a:rPr lang="en-US" sz="1600" i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Historia</a:t>
            </a:r>
            <a:r>
              <a:rPr lang="en-US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del Norte de México</a:t>
            </a:r>
            <a:r>
              <a:rPr lang="en-US" sz="1600" i="1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endParaRPr lang="en-US" sz="160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Rosa I. Ojeda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Martínez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Escuela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de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Antropología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e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Historia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del Norte de México</a:t>
            </a:r>
            <a:r>
              <a:rPr lang="en-US"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Juan J. F.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Loera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Gonzélez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Escuela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de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Antropología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e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Historia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del Norte de México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Roberto Melville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CIESAS – Ciudad de México</a:t>
            </a:r>
          </a:p>
          <a:p>
            <a:pPr>
              <a:lnSpc>
                <a:spcPct val="140000"/>
              </a:lnSpc>
            </a:pP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Equipo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UACM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Autónoma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de la Ciudad de México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Manuel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Buenrostro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Alba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UAQRO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David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Robichaux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Iberoamericana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60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adel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7" t="39024" r="36416" b="38699"/>
          <a:stretch/>
        </p:blipFill>
        <p:spPr>
          <a:xfrm>
            <a:off x="381000" y="5537199"/>
            <a:ext cx="1562100" cy="99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68400" y="482600"/>
            <a:ext cx="669290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Adela II 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Antropología de la Antropología</a:t>
            </a:r>
            <a:endParaRPr lang="en-US" sz="2800" baseline="300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  <a:p>
            <a:pPr algn="ctr"/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47700" y="1964247"/>
            <a:ext cx="2628933" cy="338554"/>
          </a:xfrm>
          <a:prstGeom prst="rect">
            <a:avLst/>
          </a:prstGeom>
          <a:solidFill>
            <a:srgbClr val="DD9B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" y="1941280"/>
            <a:ext cx="7899400" cy="9079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Investigadores</a:t>
            </a:r>
            <a:r>
              <a:rPr lang="en-US" sz="1600" b="1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Eje</a:t>
            </a:r>
            <a:r>
              <a:rPr lang="en-US" sz="1600" b="1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 2:</a:t>
            </a:r>
          </a:p>
          <a:p>
            <a:endParaRPr lang="en-US" sz="1600" b="1" dirty="0">
              <a:solidFill>
                <a:schemeClr val="bg1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8826" y="2520198"/>
            <a:ext cx="7047487" cy="278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Irene Sánchez Franco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Autónoma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de Chiapas</a:t>
            </a:r>
          </a:p>
          <a:p>
            <a:pPr>
              <a:lnSpc>
                <a:spcPct val="140000"/>
              </a:lnSpc>
            </a:pP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Yamile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Lira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López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Veracruzana</a:t>
            </a:r>
            <a:endParaRPr lang="en-US" sz="1600" i="1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Lourdes Becerra, </a:t>
            </a:r>
            <a:r>
              <a:rPr lang="en-US" sz="1600" i="1" dirty="0">
                <a:solidFill>
                  <a:srgbClr val="FFFFFF"/>
                </a:solidFill>
                <a:latin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cs typeface="Arial"/>
              </a:rPr>
              <a:t>Veracruzana</a:t>
            </a:r>
            <a:endParaRPr lang="en-US" sz="1600" i="1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Cecilia Alba Villalobos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Autónoma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de Chiapas</a:t>
            </a:r>
          </a:p>
          <a:p>
            <a:pPr>
              <a:lnSpc>
                <a:spcPct val="140000"/>
              </a:lnSpc>
            </a:pP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Kathia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Núñez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Patiño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Autónoma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de Chiapas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Eduardo Ponce Alonso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Veracruzana</a:t>
            </a:r>
            <a:endParaRPr lang="en-US" sz="1600" i="1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Andrés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Fábregas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CIESAS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Occidente</a:t>
            </a:r>
            <a:endParaRPr lang="en-US" sz="1600" i="1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5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701" y="1956300"/>
            <a:ext cx="2675966" cy="338554"/>
          </a:xfrm>
          <a:prstGeom prst="rect">
            <a:avLst/>
          </a:prstGeom>
          <a:solidFill>
            <a:srgbClr val="62BC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 adel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7" t="39024" r="36416" b="38699"/>
          <a:stretch/>
        </p:blipFill>
        <p:spPr>
          <a:xfrm>
            <a:off x="381000" y="5537199"/>
            <a:ext cx="1562100" cy="99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68400" y="482600"/>
            <a:ext cx="669290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Adela II 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Antropología de la Antropología</a:t>
            </a:r>
            <a:endParaRPr lang="en-US" sz="2800" baseline="300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  <a:p>
            <a:pPr algn="ctr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" y="1956300"/>
            <a:ext cx="7899400" cy="8720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Investigadores</a:t>
            </a:r>
            <a:r>
              <a:rPr lang="en-US" sz="1600" b="1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Eje</a:t>
            </a:r>
            <a:r>
              <a:rPr lang="en-US" sz="1600" b="1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 3:</a:t>
            </a:r>
          </a:p>
          <a:p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7464" y="2597315"/>
            <a:ext cx="7139013" cy="309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Roberto Melville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CIESAS – Ciudad de México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Sergio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Ricco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Monge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Pedagógica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Nacional</a:t>
            </a:r>
            <a:endParaRPr lang="en-US" sz="1600" i="1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Federico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Besserer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Alatorre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Autónoma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Metropolitana</a:t>
            </a:r>
            <a:endParaRPr lang="en-US" sz="1600" i="1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Ernesto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Licona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Valencia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Colegio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de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Antropología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Social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FFyL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-BUAP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Laura P.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Urizar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Pastor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Colegio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de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Antropología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Social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FFyL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-BUAP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Lillian Torres González,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Colegio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de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Antropología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Social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FFyL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-BUAP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Roger Magazine,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Iberoamericana</a:t>
            </a:r>
            <a:endParaRPr lang="en-US" sz="1600" i="1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Arianna Re,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Autónoma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de Campeche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390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3980" y="2081740"/>
            <a:ext cx="7213600" cy="3178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Manuel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Buenrostro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Alba,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UAQRO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David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López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Cardeña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Veracruzana</a:t>
            </a:r>
            <a:endParaRPr lang="en-US" sz="1600" i="1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David Madrigal González,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El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Colegio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de San Luis A. C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José Francisco Javier Kuri,  Camacho,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Veracruzana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(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tres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ejes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Lourdes Becerra, </a:t>
            </a: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Universidad </a:t>
            </a:r>
            <a:r>
              <a:rPr lang="en-US" sz="1600" i="1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Veracruzana</a:t>
            </a:r>
            <a:endParaRPr lang="en-US" sz="1600" i="1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David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López</a:t>
            </a: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Cardena</a:t>
            </a:r>
            <a:endParaRPr lang="en-US" sz="160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Andrés </a:t>
            </a:r>
            <a:r>
              <a:rPr lang="en-US" sz="160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Fábregas</a:t>
            </a:r>
            <a:endParaRPr lang="en-US" sz="1600" i="1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40000"/>
              </a:lnSpc>
            </a:pPr>
            <a:endParaRPr lang="en-US" sz="1600" i="1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40000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" name="Picture 4" descr="logo adel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7" t="39024" r="36416" b="38699"/>
          <a:stretch/>
        </p:blipFill>
        <p:spPr>
          <a:xfrm>
            <a:off x="381000" y="5537199"/>
            <a:ext cx="1562100" cy="99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68400" y="482600"/>
            <a:ext cx="669290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Adela II 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Antropología de la Antropología</a:t>
            </a:r>
            <a:endParaRPr lang="en-US" sz="2800" baseline="300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956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701" y="1956300"/>
            <a:ext cx="2675966" cy="338554"/>
          </a:xfrm>
          <a:prstGeom prst="rect">
            <a:avLst/>
          </a:prstGeom>
          <a:solidFill>
            <a:srgbClr val="62BC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 adel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7" t="39024" r="36416" b="38699"/>
          <a:stretch/>
        </p:blipFill>
        <p:spPr>
          <a:xfrm>
            <a:off x="381000" y="5537199"/>
            <a:ext cx="1562100" cy="99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68400" y="482600"/>
            <a:ext cx="669290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Adela II 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Antropología de la Antropología</a:t>
            </a:r>
            <a:endParaRPr lang="en-US" sz="2800" baseline="300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  <a:p>
            <a:pPr algn="ctr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" y="1956300"/>
            <a:ext cx="7899400" cy="8720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talleres</a:t>
            </a:r>
            <a:endParaRPr lang="en-US" sz="1600" b="1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  <a:p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4288" y="2485285"/>
            <a:ext cx="64821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 </a:t>
            </a:r>
            <a:r>
              <a:rPr lang="en-US" dirty="0" err="1">
                <a:solidFill>
                  <a:schemeClr val="bg1"/>
                </a:solidFill>
              </a:rPr>
              <a:t>marzo</a:t>
            </a:r>
            <a:r>
              <a:rPr lang="en-US" dirty="0">
                <a:solidFill>
                  <a:schemeClr val="bg1"/>
                </a:solidFill>
              </a:rPr>
              <a:t> 2019 (</a:t>
            </a:r>
            <a:r>
              <a:rPr lang="en-US" dirty="0" err="1">
                <a:solidFill>
                  <a:schemeClr val="bg1"/>
                </a:solidFill>
              </a:rPr>
              <a:t>Colsan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28 </a:t>
            </a:r>
            <a:r>
              <a:rPr lang="en-US" dirty="0" err="1">
                <a:solidFill>
                  <a:schemeClr val="bg1"/>
                </a:solidFill>
              </a:rPr>
              <a:t>junio</a:t>
            </a:r>
            <a:r>
              <a:rPr lang="en-US" dirty="0">
                <a:solidFill>
                  <a:schemeClr val="bg1"/>
                </a:solidFill>
              </a:rPr>
              <a:t> 2019, </a:t>
            </a:r>
            <a:r>
              <a:rPr lang="en-US" dirty="0" err="1">
                <a:solidFill>
                  <a:schemeClr val="bg1"/>
                </a:solidFill>
              </a:rPr>
              <a:t>Ibero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12 </a:t>
            </a:r>
            <a:r>
              <a:rPr lang="en-US" dirty="0" err="1">
                <a:solidFill>
                  <a:schemeClr val="bg1"/>
                </a:solidFill>
              </a:rPr>
              <a:t>septiembre</a:t>
            </a:r>
            <a:r>
              <a:rPr lang="en-US" dirty="0">
                <a:solidFill>
                  <a:schemeClr val="bg1"/>
                </a:solidFill>
              </a:rPr>
              <a:t> 2019, UAQRO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7 </a:t>
            </a:r>
            <a:r>
              <a:rPr lang="en-US" dirty="0" err="1">
                <a:solidFill>
                  <a:schemeClr val="bg1"/>
                </a:solidFill>
              </a:rPr>
              <a:t>noviembre</a:t>
            </a:r>
            <a:r>
              <a:rPr lang="en-US" dirty="0">
                <a:solidFill>
                  <a:schemeClr val="bg1"/>
                </a:solidFill>
              </a:rPr>
              <a:t> 2019, UAM-I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28 </a:t>
            </a:r>
            <a:r>
              <a:rPr lang="en-US" dirty="0" err="1">
                <a:solidFill>
                  <a:schemeClr val="bg1"/>
                </a:solidFill>
              </a:rPr>
              <a:t>febrero</a:t>
            </a:r>
            <a:r>
              <a:rPr lang="en-US" dirty="0">
                <a:solidFill>
                  <a:schemeClr val="bg1"/>
                </a:solidFill>
              </a:rPr>
              <a:t> 2020, </a:t>
            </a:r>
            <a:r>
              <a:rPr lang="en-US" dirty="0" err="1">
                <a:solidFill>
                  <a:schemeClr val="bg1"/>
                </a:solidFill>
              </a:rPr>
              <a:t>Ibero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28 </a:t>
            </a:r>
            <a:r>
              <a:rPr lang="en-US" dirty="0" err="1">
                <a:solidFill>
                  <a:schemeClr val="bg1"/>
                </a:solidFill>
              </a:rPr>
              <a:t>julio</a:t>
            </a:r>
            <a:r>
              <a:rPr lang="en-US" dirty="0">
                <a:solidFill>
                  <a:schemeClr val="bg1"/>
                </a:solidFill>
              </a:rPr>
              <a:t> 2020, </a:t>
            </a:r>
            <a:r>
              <a:rPr lang="en-US" dirty="0" err="1">
                <a:solidFill>
                  <a:schemeClr val="bg1"/>
                </a:solidFill>
              </a:rPr>
              <a:t>Ibero</a:t>
            </a:r>
            <a:r>
              <a:rPr lang="en-US" dirty="0">
                <a:solidFill>
                  <a:schemeClr val="bg1"/>
                </a:solidFill>
              </a:rPr>
              <a:t> (virtual)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10 </a:t>
            </a:r>
            <a:r>
              <a:rPr lang="en-US" dirty="0" err="1">
                <a:solidFill>
                  <a:schemeClr val="bg1"/>
                </a:solidFill>
              </a:rPr>
              <a:t>febrero</a:t>
            </a:r>
            <a:r>
              <a:rPr lang="en-US" dirty="0">
                <a:solidFill>
                  <a:schemeClr val="bg1"/>
                </a:solidFill>
              </a:rPr>
              <a:t> 2021, </a:t>
            </a:r>
            <a:r>
              <a:rPr lang="en-US" dirty="0" err="1">
                <a:solidFill>
                  <a:schemeClr val="bg1"/>
                </a:solidFill>
              </a:rPr>
              <a:t>Ibero</a:t>
            </a:r>
            <a:r>
              <a:rPr lang="en-US" dirty="0">
                <a:solidFill>
                  <a:schemeClr val="bg1"/>
                </a:solidFill>
              </a:rPr>
              <a:t> (virtual)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959104" y="1446967"/>
            <a:ext cx="3327641" cy="338554"/>
          </a:xfrm>
          <a:prstGeom prst="rect">
            <a:avLst/>
          </a:prstGeom>
          <a:solidFill>
            <a:srgbClr val="9DD9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59104" y="1428437"/>
            <a:ext cx="3703905" cy="6258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Conferencias</a:t>
            </a:r>
            <a:r>
              <a:rPr lang="en-US" sz="1600" b="1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magistrales</a:t>
            </a:r>
            <a:endParaRPr lang="en-US" sz="16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8400" y="482600"/>
            <a:ext cx="669290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Adela II 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Antropología de la Antropología</a:t>
            </a:r>
            <a:endParaRPr lang="en-US" sz="2800" baseline="300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  <a:p>
            <a:pPr algn="ctr"/>
            <a:endParaRPr lang="en-US" sz="3600" dirty="0"/>
          </a:p>
        </p:txBody>
      </p:sp>
      <p:pic>
        <p:nvPicPr>
          <p:cNvPr id="2" name="Picture 1" descr="cartel todo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061852"/>
            <a:ext cx="2935988" cy="4152899"/>
          </a:xfrm>
          <a:prstGeom prst="rect">
            <a:avLst/>
          </a:prstGeom>
        </p:spPr>
      </p:pic>
      <p:pic>
        <p:nvPicPr>
          <p:cNvPr id="4" name="Picture 3" descr="CARTEL CARLOS 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88" y="2061852"/>
            <a:ext cx="2918031" cy="4152899"/>
          </a:xfrm>
          <a:prstGeom prst="rect">
            <a:avLst/>
          </a:prstGeom>
        </p:spPr>
      </p:pic>
      <p:pic>
        <p:nvPicPr>
          <p:cNvPr id="10" name="Picture 9" descr="CARTEL LUIS 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061853"/>
            <a:ext cx="2935988" cy="41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0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745</TotalTime>
  <Words>1146</Words>
  <Application>Microsoft Office PowerPoint</Application>
  <PresentationFormat>On-screen Show (4:3)</PresentationFormat>
  <Paragraphs>178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Copperplate Gothic Bold</vt:lpstr>
      <vt:lpstr>Copperplate Gothic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trabajo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Celia Irina</dc:creator>
  <cp:lastModifiedBy>Anne Johnson</cp:lastModifiedBy>
  <cp:revision>50</cp:revision>
  <dcterms:created xsi:type="dcterms:W3CDTF">2021-03-12T00:49:17Z</dcterms:created>
  <dcterms:modified xsi:type="dcterms:W3CDTF">2021-03-16T03:50:19Z</dcterms:modified>
</cp:coreProperties>
</file>